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74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4" Type="http://schemas.openxmlformats.org/officeDocument/2006/relationships/slide" Target="slides/slide53.xml" /><Relationship Id="rId55" Type="http://schemas.openxmlformats.org/officeDocument/2006/relationships/slide" Target="slides/slide54.xml" /><Relationship Id="rId56" Type="http://schemas.openxmlformats.org/officeDocument/2006/relationships/slide" Target="slides/slide55.xml" /><Relationship Id="rId57" Type="http://schemas.openxmlformats.org/officeDocument/2006/relationships/slide" Target="slides/slide56.xml" /><Relationship Id="rId58" Type="http://schemas.openxmlformats.org/officeDocument/2006/relationships/slide" Target="slides/slide57.xml" /><Relationship Id="rId59" Type="http://schemas.openxmlformats.org/officeDocument/2006/relationships/slide" Target="slides/slide58.xml" /><Relationship Id="rId60" Type="http://schemas.openxmlformats.org/officeDocument/2006/relationships/slide" Target="slides/slide59.xml" /><Relationship Id="rId61" Type="http://schemas.openxmlformats.org/officeDocument/2006/relationships/slide" Target="slides/slide60.xml" /><Relationship Id="rId62" Type="http://schemas.openxmlformats.org/officeDocument/2006/relationships/slide" Target="slides/slide61.xml" /><Relationship Id="rId63" Type="http://schemas.openxmlformats.org/officeDocument/2006/relationships/slide" Target="slides/slide62.xml" /><Relationship Id="rId64" Type="http://schemas.openxmlformats.org/officeDocument/2006/relationships/slide" Target="slides/slide63.xml" /><Relationship Id="rId65" Type="http://schemas.openxmlformats.org/officeDocument/2006/relationships/slide" Target="slides/slide64.xml" /><Relationship Id="rId66" Type="http://schemas.openxmlformats.org/officeDocument/2006/relationships/slide" Target="slides/slide65.xml" /><Relationship Id="rId67" Type="http://schemas.openxmlformats.org/officeDocument/2006/relationships/slide" Target="slides/slide66.xml" /><Relationship Id="rId68" Type="http://schemas.openxmlformats.org/officeDocument/2006/relationships/slide" Target="slides/slide67.xml" /><Relationship Id="rId69" Type="http://schemas.openxmlformats.org/officeDocument/2006/relationships/slide" Target="slides/slide68.xml" /><Relationship Id="rId70" Type="http://schemas.openxmlformats.org/officeDocument/2006/relationships/slide" Target="slides/slide69.xml" /><Relationship Id="rId71" Type="http://schemas.openxmlformats.org/officeDocument/2006/relationships/slide" Target="slides/slide70.xml" /><Relationship Id="rId72" Type="http://schemas.openxmlformats.org/officeDocument/2006/relationships/slide" Target="slides/slide71.xml" /><Relationship Id="rId73" Type="http://schemas.openxmlformats.org/officeDocument/2006/relationships/slide" Target="slides/slide72.xml" /><Relationship Id="rId74" Type="http://schemas.openxmlformats.org/officeDocument/2006/relationships/slide" Target="slides/slide73.xml" /><Relationship Id="rId75" Type="http://schemas.openxmlformats.org/officeDocument/2006/relationships/slide" Target="slides/slide74.xml" /><Relationship Id="rId76" Type="http://schemas.openxmlformats.org/officeDocument/2006/relationships/slide" Target="slides/slide75.xml" /><Relationship Id="rId77" Type="http://schemas.openxmlformats.org/officeDocument/2006/relationships/slide" Target="slides/slide76.xml" /><Relationship Id="rId78" Type="http://schemas.openxmlformats.org/officeDocument/2006/relationships/slide" Target="slides/slide77.xml" /><Relationship Id="rId79" Type="http://schemas.openxmlformats.org/officeDocument/2006/relationships/slide" Target="slides/slide78.xml" /><Relationship Id="rId80" Type="http://schemas.openxmlformats.org/officeDocument/2006/relationships/slide" Target="slides/slide79.xml" /><Relationship Id="rId81" Type="http://schemas.openxmlformats.org/officeDocument/2006/relationships/slide" Target="slides/slide80.xml" /><Relationship Id="rId82" Type="http://schemas.openxmlformats.org/officeDocument/2006/relationships/slide" Target="slides/slide81.xml" /><Relationship Id="rId83" Type="http://schemas.openxmlformats.org/officeDocument/2006/relationships/slide" Target="slides/slide82.xml" /><Relationship Id="rId84" Type="http://schemas.openxmlformats.org/officeDocument/2006/relationships/slide" Target="slides/slide83.xml" /><Relationship Id="rId85" Type="http://schemas.openxmlformats.org/officeDocument/2006/relationships/slide" Target="slides/slide84.xml" /><Relationship Id="rId86" Type="http://schemas.openxmlformats.org/officeDocument/2006/relationships/slide" Target="slides/slide85.xml" /><Relationship Id="rId87" Type="http://schemas.openxmlformats.org/officeDocument/2006/relationships/slide" Target="slides/slide86.xml" /><Relationship Id="rId88" Type="http://schemas.openxmlformats.org/officeDocument/2006/relationships/slide" Target="slides/slide87.xml" /><Relationship Id="rId89" Type="http://schemas.openxmlformats.org/officeDocument/2006/relationships/slide" Target="slides/slide88.xml" /><Relationship Id="rId90" Type="http://schemas.openxmlformats.org/officeDocument/2006/relationships/slide" Target="slides/slide89.xml" /><Relationship Id="rId91" Type="http://schemas.openxmlformats.org/officeDocument/2006/relationships/slide" Target="slides/slide90.xml" /><Relationship Id="rId92" Type="http://schemas.openxmlformats.org/officeDocument/2006/relationships/slide" Target="slides/slide91.xml" /><Relationship Id="rId93" Type="http://schemas.openxmlformats.org/officeDocument/2006/relationships/slide" Target="slides/slide92.xml" /><Relationship Id="rId94" Type="http://schemas.openxmlformats.org/officeDocument/2006/relationships/slide" Target="slides/slide93.xml" /><Relationship Id="rId95" Type="http://schemas.openxmlformats.org/officeDocument/2006/relationships/slide" Target="slides/slide94.xml" /><Relationship Id="rId96" Type="http://schemas.openxmlformats.org/officeDocument/2006/relationships/slide" Target="slides/slide95.xml" /><Relationship Id="rId97" Type="http://schemas.openxmlformats.org/officeDocument/2006/relationships/slide" Target="slides/slide96.xml" /><Relationship Id="rId98" Type="http://schemas.openxmlformats.org/officeDocument/2006/relationships/slide" Target="slides/slide97.xml" /><Relationship Id="rId99" Type="http://schemas.openxmlformats.org/officeDocument/2006/relationships/slide" Target="slides/slide98.xml" /><Relationship Id="rId101" Type="http://schemas.openxmlformats.org/officeDocument/2006/relationships/viewProps" Target="viewProps.xml" /><Relationship Id="rId100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103" Type="http://schemas.openxmlformats.org/officeDocument/2006/relationships/tableStyles" Target="tableStyles.xml" /><Relationship Id="rId102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309" y="960504"/>
            <a:ext cx="8552330" cy="3977017"/>
          </a:xfrm>
        </p:spPr>
        <p:txBody>
          <a:bodyPr/>
          <a:lstStyle>
            <a:lvl1pPr marL="228600" indent="-228600">
              <a:tabLst/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5045" y="1200151"/>
            <a:ext cx="4180755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1200151"/>
            <a:ext cx="4196123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716105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998924"/>
            <a:ext cx="8229600" cy="3938597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baseline="0" kern="1200" sz="3300">
          <a:solidFill>
            <a:schemeClr val="tx1"/>
          </a:solidFill>
          <a:latin charset="0" panose="020F0502020204030203" pitchFamily="34" typeface="Lato Semibold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charset="0" panose="020B0604020202020204" pitchFamily="34"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24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4.pn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5.png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6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jpg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9.png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png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1.png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2.jpg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4.png" /><Relationship Id="rId2" Type="http://schemas.openxmlformats.org/officeDocument/2006/relationships/image" Target="../media/image23.png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5.png" /></Relationships>
</file>

<file path=ppt/slides/_rels/slide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6.png" /></Relationships>
</file>

<file path=ppt/slides/_rels/slide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7.pn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8.png" /></Relationships>
</file>

<file path=ppt/slides/_rels/slide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9.png" /></Relationships>
</file>

<file path=ppt/slides/_rels/slide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png" /></Relationships>
</file>

<file path=ppt/slides/_rels/slide5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1.png" /></Relationships>
</file>

<file path=ppt/slides/_rels/slide5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33.png" /><Relationship Id="rId2" Type="http://schemas.openxmlformats.org/officeDocument/2006/relationships/image" Target="../media/image32.png" /></Relationships>
</file>

<file path=ppt/slides/_rels/slide5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8.png" /></Relationships>
</file>

<file path=ppt/slides/_rels/slide5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4.png" /></Relationships>
</file>

<file path=ppt/slides/_rels/slide5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4.png" /></Relationships>
</file>

<file path=ppt/slides/_rels/slide5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4.png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6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5.png" /></Relationships>
</file>

<file path=ppt/slides/_rels/slide6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37.png" /><Relationship Id="rId2" Type="http://schemas.openxmlformats.org/officeDocument/2006/relationships/image" Target="../media/image36.png" /></Relationships>
</file>

<file path=ppt/slides/_rels/slide6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7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3.png" /></Relationships>
</file>

<file path=ppt/slides/_rels/slide7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8.png" /></Relationships>
</file>

<file path=ppt/slides/_rels/slide7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_rels/slide8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_rels/slide9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9.jpg" /></Relationships>
</file>

<file path=ppt/slides/_rels/slide9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Squamous Cell Carcinoma of the Esophagus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M1</a:t>
            </a:r>
            <a:r>
              <a:rPr/>
              <a:t> cancers have spread lungs, liver, or bone</a:t>
            </a:r>
          </a:p>
        </p:txBody>
      </p:sp>
      <p:pic>
        <p:nvPicPr>
          <p:cNvPr descr="images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Similar to CT scan</a:t>
            </a:r>
          </a:p>
          <a:p>
            <a:pPr lvl="0" indent="0" marL="0">
              <a:buNone/>
            </a:pPr>
            <a:r>
              <a:rPr/>
              <a:t>Tracer shows ‘hot spots’</a:t>
            </a:r>
          </a:p>
          <a:p>
            <a:pPr lvl="0"/>
            <a:r>
              <a:rPr/>
              <a:t>Cancer</a:t>
            </a:r>
          </a:p>
          <a:p>
            <a:pPr lvl="0"/>
            <a:r>
              <a:rPr/>
              <a:t>Inflammation or infection</a:t>
            </a:r>
          </a:p>
          <a:p>
            <a:pPr lvl="0"/>
            <a:r>
              <a:rPr/>
              <a:t>Normal organs (heart, kidneys)</a:t>
            </a:r>
          </a:p>
        </p:txBody>
      </p:sp>
      <p:pic>
        <p:nvPicPr>
          <p:cNvPr descr="images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in scope</a:t>
            </a:r>
          </a:p>
          <a:p>
            <a:pPr lvl="0"/>
            <a:r>
              <a:rPr/>
              <a:t>Evaluates T stage</a:t>
            </a:r>
          </a:p>
        </p:txBody>
      </p:sp>
      <p:pic>
        <p:nvPicPr>
          <p:cNvPr descr="images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Treatment Plan Depends upon Stage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Superficial (T1): Endoscopic Therapy</a:t>
                </a:r>
              </a:p>
              <a:p>
                <a:pPr lvl="0" indent="0" marL="0">
                  <a:buNone/>
                </a:pPr>
                <a:r>
                  <a:rPr/>
                  <a:t>Localized (T1b): Surgery (esophagectomy)</a:t>
                </a:r>
              </a:p>
              <a:p>
                <a:pPr lvl="0" indent="0" marL="0">
                  <a:buNone/>
                </a:pPr>
                <a:r>
                  <a:rPr/>
                  <a:t>Locally-advanced (T2/3): Chemo+Radiation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</a:t>
                </a:r>
              </a:p>
              <a:p>
                <a:pPr lvl="0" indent="0" marL="0">
                  <a:buNone/>
                </a:pPr>
                <a:r>
                  <a:rPr/>
                  <a:t>Metastatic (M1): Chemotherapy</a:t>
                </a:r>
              </a:p>
            </p:txBody>
          </p:sp>
        </mc:Choice>
      </mc:AlternateContent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Patients with locally-advanced esophageal cancer often have localized spread of cancer cells in the surrounding area</a:t>
            </a:r>
          </a:p>
        </p:txBody>
      </p:sp>
      <p:pic>
        <p:nvPicPr>
          <p:cNvPr descr="images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</p:txBody>
      </p:sp>
      <p:pic>
        <p:nvPicPr>
          <p:cNvPr descr="images/Eso_tumor100_resection_intra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  <a:p>
            <a:pPr lvl="0" indent="0" marL="0">
              <a:buNone/>
            </a:pPr>
            <a:r>
              <a:rPr/>
              <a:t>There is a risk that cancer cells can be left behind</a:t>
            </a:r>
          </a:p>
        </p:txBody>
      </p:sp>
      <p:pic>
        <p:nvPicPr>
          <p:cNvPr descr="images/Eso_tumor100_resection_pos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4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_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images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after 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</p:txBody>
      </p:sp>
      <p:pic>
        <p:nvPicPr>
          <p:cNvPr descr="images/Eso_tumor00_resection1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images/Eso_tumor00_resection2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images/ivor_lewis_simple2_9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Patients were treated in two groups: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</a:t>
                </a:r>
              </a:p>
            </p:txBody>
          </p:sp>
        </mc:Choice>
      </mc:AlternateContent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Chemotherapy + radiation together over 6 wks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Longer Survival</a:t>
                </a:r>
              </a:p>
            </p:txBody>
          </p:sp>
        </mc:Choice>
      </mc:AlternateContent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CROSS Trial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Typical schedule for chemotherapy + radiation:</a:t>
            </a:r>
          </a:p>
          <a:p>
            <a:pPr lvl="0"/>
            <a:r>
              <a:rPr/>
              <a:t>Chemotherapy once per week for six weeks</a:t>
            </a:r>
          </a:p>
          <a:p>
            <a:pPr lvl="0"/>
            <a:r>
              <a:rPr/>
              <a:t>Radiation five days per week for six weeks (28)</a:t>
            </a:r>
          </a:p>
          <a:p>
            <a:pPr lvl="0"/>
            <a:r>
              <a:rPr/>
              <a:t>PET scan (or CT) 4 weeks after the end of radiation</a:t>
            </a:r>
          </a:p>
          <a:p>
            <a:pPr lvl="0"/>
            <a:r>
              <a:rPr/>
              <a:t>Surgery 8 weeks after the end of radiation</a:t>
            </a:r>
          </a:p>
        </p:txBody>
      </p:sp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- Side Effects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Kills cancer cells in the esophagus and lymph nodes</a:t>
            </a:r>
          </a:p>
          <a:p>
            <a:pPr lvl="0" indent="0" marL="0">
              <a:buNone/>
            </a:pPr>
            <a:r>
              <a:rPr/>
              <a:t>Can also irritate the lining of the esophagus.</a:t>
            </a:r>
          </a:p>
          <a:p>
            <a:pPr lvl="0" indent="0" marL="0">
              <a:buNone/>
            </a:pPr>
            <a:r>
              <a:rPr/>
              <a:t>Swallowing can be difficult the last 2 weeks.</a:t>
            </a:r>
          </a:p>
          <a:p>
            <a:pPr lvl="0" indent="0" marL="0">
              <a:buNone/>
            </a:pPr>
            <a:r>
              <a:rPr/>
              <a:t>Feeding tube may be needed for hydration/nutrition.</a:t>
            </a:r>
          </a:p>
        </p:txBody>
      </p:sp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Administration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chemotherapy is administered by vein.</a:t>
            </a:r>
          </a:p>
          <a:p>
            <a:pPr lvl="0" indent="0" marL="0">
              <a:buNone/>
            </a:pPr>
            <a:r>
              <a:rPr/>
              <a:t>Several options exist to administer chemotherapy:</a:t>
            </a:r>
          </a:p>
          <a:p>
            <a:pPr lvl="0"/>
            <a:r>
              <a:rPr/>
              <a:t>Intravenous catheter in peripheral veins</a:t>
            </a:r>
          </a:p>
          <a:p>
            <a:pPr lvl="0"/>
            <a:r>
              <a:rPr/>
              <a:t>Peripheral Intravenous Central Catheter (PICC)</a:t>
            </a:r>
          </a:p>
          <a:p>
            <a:pPr lvl="0"/>
            <a:r>
              <a:rPr/>
              <a:t>Central Venous port</a:t>
            </a:r>
          </a:p>
        </p:txBody>
      </p:sp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Intravenous Catheter in Peripheral Vein (“IV”)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IV catheter placed in vein of hand or arm</a:t>
            </a:r>
          </a:p>
          <a:p>
            <a:pPr lvl="0"/>
            <a:r>
              <a:rPr/>
              <a:t>Allows administration of chemo and fluids</a:t>
            </a:r>
          </a:p>
          <a:p>
            <a:pPr lvl="0"/>
            <a:r>
              <a:rPr/>
              <a:t>Placed for each dose</a:t>
            </a:r>
          </a:p>
          <a:p>
            <a:pPr lvl="0"/>
            <a:r>
              <a:rPr/>
              <a:t>Removed that day</a:t>
            </a:r>
          </a:p>
          <a:p>
            <a:pPr lvl="0"/>
            <a:r>
              <a:rPr/>
              <a:t>Not suitable for FLOT chemo</a:t>
            </a:r>
          </a:p>
        </p:txBody>
      </p:sp>
      <p:pic>
        <p:nvPicPr>
          <p:cNvPr descr="images/access_peripheral-venous-catheter-427167-7_960_720-pixabay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334000" y="1193800"/>
            <a:ext cx="27940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Implantable device makes chemo easier</a:t>
            </a:r>
          </a:p>
          <a:p>
            <a:pPr lvl="0"/>
            <a:r>
              <a:rPr/>
              <a:t>May shower in 24 hrs</a:t>
            </a:r>
          </a:p>
          <a:p>
            <a:pPr lvl="0"/>
            <a:r>
              <a:rPr/>
              <a:t>No special care at home</a:t>
            </a:r>
          </a:p>
          <a:p>
            <a:pPr lvl="0"/>
            <a:r>
              <a:rPr/>
              <a:t>OK for FLOT chemo</a:t>
            </a:r>
          </a:p>
          <a:p>
            <a:pPr lvl="0"/>
            <a:r>
              <a:rPr/>
              <a:t>Allows for blood draws</a:t>
            </a:r>
          </a:p>
        </p:txBody>
      </p:sp>
      <p:pic>
        <p:nvPicPr>
          <p:cNvPr descr="images/access_cv_por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Implanted under skin</a:t>
            </a:r>
          </a:p>
          <a:p>
            <a:pPr lvl="0"/>
            <a:r>
              <a:rPr/>
              <a:t>Neck incision (1/4”)</a:t>
            </a:r>
          </a:p>
          <a:p>
            <a:pPr lvl="0"/>
            <a:r>
              <a:rPr/>
              <a:t>Incision below the collarbone</a:t>
            </a:r>
          </a:p>
          <a:p>
            <a:pPr lvl="0"/>
            <a:r>
              <a:rPr/>
              <a:t>Sutures dissolve</a:t>
            </a:r>
          </a:p>
          <a:p>
            <a:pPr lvl="0"/>
            <a:r>
              <a:rPr/>
              <a:t>“Superglue” on incisions</a:t>
            </a:r>
          </a:p>
        </p:txBody>
      </p:sp>
      <p:pic>
        <p:nvPicPr>
          <p:cNvPr descr="images/access_cv_port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it is time for chemotherapy, a needle is inserted through the skin into the port</a:t>
            </a:r>
          </a:p>
        </p:txBody>
      </p:sp>
      <p:pic>
        <p:nvPicPr>
          <p:cNvPr descr="images/access_cv_port_detail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CT or PET scan performed after initial therapy</a:t>
            </a:r>
          </a:p>
          <a:p>
            <a:pPr lvl="0" indent="0" marL="0">
              <a:buNone/>
            </a:pPr>
            <a:br/>
          </a:p>
          <a:p>
            <a:pPr lvl="0"/>
            <a:r>
              <a:rPr/>
              <a:t>Surgery performed after restaging</a:t>
            </a:r>
          </a:p>
          <a:p>
            <a:pPr lvl="0"/>
            <a:r>
              <a:rPr/>
              <a:t>Timing depends upon recovery from therapy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Endoscopy after Initial Therapy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Performed to look for signs of persistent cancer</a:t>
                </a:r>
              </a:p>
              <a:p>
                <a:pPr lvl="0" indent="0" marL="0">
                  <a:buNone/>
                </a:pPr>
                <a:r>
                  <a:rPr/>
                  <a:t>Biopsies show no cancer in 75% of cases</a:t>
                </a:r>
              </a:p>
              <a:p>
                <a:pPr lvl="0" indent="0" marL="0">
                  <a:buNone/>
                </a:pPr>
                <a:r>
                  <a:rPr/>
                  <a:t>Disappearance of cancer in 40% of cases - Persistent cancer in 60%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cancer cells can hide in the wall of the esophagus</a:t>
                </a:r>
              </a:p>
              <a:p>
                <a:pPr lvl="0" indent="0" marL="0">
                  <a:buNone/>
                </a:pPr>
                <a:r>
                  <a:rPr/>
                  <a:t>Regular endoscopy is important to look for regrowth of cancer</a:t>
                </a:r>
              </a:p>
            </p:txBody>
          </p:sp>
        </mc:Choice>
      </mc:AlternateContent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for Squamous Cell Carcinoma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is recommended for all patients who have:</a:t>
            </a:r>
          </a:p>
          <a:p>
            <a:pPr lvl="0"/>
            <a:r>
              <a:rPr/>
              <a:t>Biopsies showing cancer after chemo + radiation</a:t>
            </a:r>
          </a:p>
          <a:p>
            <a:pPr lvl="0"/>
            <a:r>
              <a:rPr/>
              <a:t>No signs of spread of disease on PET/CT scan</a:t>
            </a:r>
          </a:p>
          <a:p>
            <a:pPr lvl="0"/>
            <a:r>
              <a:rPr/>
              <a:t>Healthy enough to undergo surgery</a:t>
            </a:r>
          </a:p>
        </p:txBody>
      </p:sp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for Squamous Cell Carcinoma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is also recommended for patients who:</a:t>
            </a:r>
          </a:p>
          <a:p>
            <a:pPr lvl="0"/>
            <a:r>
              <a:rPr/>
              <a:t>No signs of spread on disease on PET/CT scan</a:t>
            </a:r>
          </a:p>
          <a:p>
            <a:pPr lvl="0"/>
            <a:r>
              <a:rPr/>
              <a:t>Cancer in the lower part of the esophagus</a:t>
            </a:r>
          </a:p>
          <a:p>
            <a:pPr lvl="0"/>
            <a:r>
              <a:rPr/>
              <a:t>Healthy enough to undergo surgery</a:t>
            </a:r>
          </a:p>
        </p:txBody>
      </p:sp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Surveillance if Surgery Not Performed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Upper endoscopy (EGD) every 3-6 months</a:t>
                </a:r>
              </a:p>
              <a:p>
                <a:pPr lvl="0"/>
                <a:r>
                  <a:rPr/>
                  <a:t>PET every 6 months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Surgery if a recurrence in the esophagus is found</a:t>
                </a:r>
              </a:p>
            </p:txBody>
          </p:sp>
        </mc:Choice>
      </mc:AlternateContent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Protein Needs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Men: Average 75 grams/day</a:t>
            </a:r>
          </a:p>
          <a:p>
            <a:pPr lvl="0"/>
            <a:r>
              <a:rPr/>
              <a:t>Women: Average 60 grams/day</a:t>
            </a:r>
          </a:p>
          <a:p>
            <a:pPr lvl="0" indent="0" marL="0">
              <a:buNone/>
            </a:pPr>
            <a:r>
              <a:rPr/>
              <a:t>Protein Shakes provide protein with minimal sugar</a:t>
            </a:r>
          </a:p>
        </p:txBody>
      </p:sp>
      <p:pic>
        <p:nvPicPr>
          <p:cNvPr descr="images/nutrition_protein_shakes900900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Feeding Tubes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nutrition_gtube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Feeding Gastrostomy</a:t>
            </a:r>
          </a:p>
          <a:p>
            <a:pPr lvl="0"/>
            <a:r>
              <a:rPr/>
              <a:t>Feeding with a syringe several times per day.</a:t>
            </a:r>
          </a:p>
          <a:p>
            <a:pPr lvl="0"/>
            <a:r>
              <a:rPr/>
              <a:t>Tube can be hidden underneath clothing</a:t>
            </a:r>
          </a:p>
          <a:p>
            <a:pPr lvl="0"/>
            <a:r>
              <a:rPr/>
              <a:t>Tube does not interfere with eating by mouth</a:t>
            </a:r>
          </a:p>
          <a:p>
            <a:pPr lvl="0"/>
            <a:r>
              <a:rPr/>
              <a:t>Removed easily in the office when no longer needed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T</a:t>
            </a:r>
            <a:r>
              <a:rPr/>
              <a:t> = Tumor - Depth of growth into the wall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PEG: Tube placed by endoscopy</a:t>
            </a:r>
          </a:p>
          <a:p>
            <a:pPr lvl="0" indent="0" marL="0">
              <a:buNone/>
            </a:pPr>
            <a:r>
              <a:rPr/>
              <a:t>Laparoscopic: Tube placed surgically by laparoscopy</a:t>
            </a:r>
          </a:p>
          <a:p>
            <a:pPr lvl="0" indent="0" marL="0">
              <a:buNone/>
            </a:pPr>
            <a:r>
              <a:rPr/>
              <a:t>Preferred method depends upon whether esophagectomy is planned</a:t>
            </a:r>
          </a:p>
        </p:txBody>
      </p:sp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Outpatient Placement (go home the same day)</a:t>
            </a:r>
          </a:p>
          <a:p>
            <a:pPr lvl="0"/>
            <a:r>
              <a:rPr/>
              <a:t>Central venous port can be placed at the same time (if needed)</a:t>
            </a:r>
          </a:p>
        </p:txBody>
      </p:sp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Primary Care Practitioner (PCP)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Critical to coordinate care between specialists.</a:t>
            </a:r>
          </a:p>
          <a:p>
            <a:pPr lvl="0" indent="0" marL="0">
              <a:buNone/>
            </a:pPr>
            <a:r>
              <a:rPr/>
              <a:t>We will update your PCP after each visit</a:t>
            </a:r>
          </a:p>
          <a:p>
            <a:pPr lvl="0" indent="0" marL="0">
              <a:buNone/>
            </a:pPr>
            <a:r>
              <a:rPr/>
              <a:t>PCP Referral Line (844) 235-6998</a:t>
            </a:r>
          </a:p>
        </p:txBody>
      </p:sp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My Atrium Patient Portal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Critical to good communication with your care team</a:t>
            </a:r>
          </a:p>
          <a:p>
            <a:pPr lvl="0"/>
            <a:r>
              <a:rPr/>
              <a:t>Available for desktop or laptop or phone</a:t>
            </a:r>
          </a:p>
          <a:p>
            <a:pPr lvl="0"/>
            <a:r>
              <a:rPr/>
              <a:t>Sign up at my.atriumhealth.org</a:t>
            </a:r>
          </a:p>
        </p:txBody>
      </p:sp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Reduces risk of complications from treatment</a:t>
            </a:r>
          </a:p>
          <a:p>
            <a:pPr lvl="0"/>
            <a:r>
              <a:rPr/>
              <a:t>Goal is 30min/day of vigorous exercise 6 days/wk</a:t>
            </a:r>
          </a:p>
          <a:p>
            <a:pPr lvl="1"/>
            <a:r>
              <a:rPr/>
              <a:t>Working hard enough that you can’t converse</a:t>
            </a:r>
          </a:p>
          <a:p>
            <a:pPr lvl="1"/>
            <a:r>
              <a:rPr/>
              <a:t>Start slowly and build up</a:t>
            </a:r>
          </a:p>
          <a:p>
            <a:pPr lvl="1"/>
            <a:r>
              <a:rPr/>
              <a:t>Every day counts! (Aim for daily activity)</a:t>
            </a:r>
          </a:p>
        </p:txBody>
      </p:sp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Smoking Cessation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Smoking makes cancer treatment more difficult</a:t>
            </a:r>
          </a:p>
          <a:p>
            <a:pPr lvl="1"/>
            <a:r>
              <a:rPr/>
              <a:t>Increases risk of complications after surgery</a:t>
            </a:r>
          </a:p>
          <a:p>
            <a:pPr lvl="0"/>
            <a:r>
              <a:rPr/>
              <a:t>Options for help with smoking cessation:</a:t>
            </a:r>
          </a:p>
          <a:p>
            <a:pPr lvl="1"/>
            <a:r>
              <a:rPr/>
              <a:t>NC Quit Line 1-800-QUIT-NOW (1-800-784-8669)</a:t>
            </a:r>
          </a:p>
          <a:p>
            <a:pPr lvl="1"/>
            <a:r>
              <a:rPr/>
              <a:t>American Lung Assn www.freedomfromsmoking.org</a:t>
            </a:r>
          </a:p>
          <a:p>
            <a:pPr lvl="1"/>
            <a:r>
              <a:rPr/>
              <a:t>Smoking Cessation Counseling (Metro Charlotte)</a:t>
            </a:r>
          </a:p>
        </p:txBody>
      </p:sp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for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for esophageal cancer is performed for:</a:t>
            </a:r>
          </a:p>
          <a:p>
            <a:pPr lvl="0"/>
            <a:r>
              <a:rPr/>
              <a:t>Superficial Tumors (T1) not removed by endoscopy</a:t>
            </a:r>
          </a:p>
          <a:p>
            <a:pPr lvl="0"/>
            <a:r>
              <a:rPr/>
              <a:t>Localized Tumors (T2 N0 M0)</a:t>
            </a:r>
          </a:p>
          <a:p>
            <a:pPr lvl="0"/>
            <a:r>
              <a:rPr/>
              <a:t>Locally Advanced (T3 M0) after preop therapy</a:t>
            </a:r>
          </a:p>
        </p:txBody>
      </p:sp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Goals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 tumor from esophagus</a:t>
            </a:r>
          </a:p>
          <a:p>
            <a:pPr lvl="0"/>
            <a:r>
              <a:rPr/>
              <a:t>Remove surrounding lymph nodes</a:t>
            </a:r>
          </a:p>
          <a:p>
            <a:pPr lvl="0"/>
            <a:r>
              <a:rPr/>
              <a:t>Create a new esophagus</a:t>
            </a:r>
          </a:p>
        </p:txBody>
      </p:sp>
      <p:pic>
        <p:nvPicPr>
          <p:cNvPr descr="images/Eso_Resection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(Transthoracic)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tumor and lower 1/3 esophagus</a:t>
            </a:r>
          </a:p>
          <a:p>
            <a:pPr lvl="0"/>
            <a:r>
              <a:rPr/>
              <a:t>Removes surrounding lymph nodes</a:t>
            </a:r>
          </a:p>
          <a:p>
            <a:pPr lvl="0"/>
            <a:r>
              <a:rPr/>
              <a:t>GI tract reconstructed</a:t>
            </a:r>
          </a:p>
        </p:txBody>
      </p:sp>
      <p:pic>
        <p:nvPicPr>
          <p:cNvPr descr="images/Eso_Resection2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Reconstruction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New esophagus is created from the stomach in the abdomen by fashioning it into a tube.</a:t>
            </a:r>
          </a:p>
        </p:txBody>
      </p:sp>
      <p:pic>
        <p:nvPicPr>
          <p:cNvPr descr="images/Eso_Resection3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layer called the mucosa</a:t>
            </a:r>
          </a:p>
        </p:txBody>
      </p:sp>
      <p:pic>
        <p:nvPicPr>
          <p:cNvPr descr="images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new esophagus is now brought up into the chest. A connection is made between the esophagus and the stomach, called an </a:t>
            </a:r>
            <a:r>
              <a:rPr i="1"/>
              <a:t>anastomosis</a:t>
            </a:r>
            <a:r>
              <a:rPr/>
              <a:t>.</a:t>
            </a:r>
          </a:p>
        </p:txBody>
      </p:sp>
      <p:pic>
        <p:nvPicPr>
          <p:cNvPr descr="images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Ivor Lewis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/>
                <a:r>
                  <a:rPr/>
                  <a:t>Small incisions abdomen and chest</a:t>
                </a:r>
              </a:p>
              <a:p>
                <a:pPr lvl="0"/>
                <a:r>
                  <a:rPr/>
                  <a:t>Surgical telescope and instruments</a:t>
                </a:r>
              </a:p>
              <a:p>
                <a:pPr lvl="0"/>
                <a:r>
                  <a:rPr/>
                  <a:t>Smaller incisions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faster recovery and less discomfort</a:t>
                </a:r>
              </a:p>
            </p:txBody>
          </p:sp>
        </mc:Choice>
      </mc:AlternateContent>
      <p:pic>
        <p:nvPicPr>
          <p:cNvPr descr="images/MIE_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Open Ivor Lewis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Mininally-invasive approach feasible in 95% of cases</a:t>
            </a:r>
          </a:p>
          <a:p>
            <a:pPr lvl="0" indent="0" marL="0">
              <a:buNone/>
            </a:pPr>
            <a:r>
              <a:rPr/>
              <a:t>In some cases, an open approach is still necessary.</a:t>
            </a:r>
          </a:p>
        </p:txBody>
      </p:sp>
      <p:pic>
        <p:nvPicPr>
          <p:cNvPr descr="images/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For patients with tumors in the upper esophagus, we need to remove more of the esophagus</a:t>
            </a:r>
          </a:p>
          <a:p>
            <a:pPr lvl="0" indent="0" marL="0">
              <a:buNone/>
            </a:pPr>
            <a:r>
              <a:rPr/>
              <a:t>We need to remove the whole esophagus, including the portion in the neck</a:t>
            </a:r>
          </a:p>
        </p:txBody>
      </p:sp>
      <p:pic>
        <p:nvPicPr>
          <p:cNvPr descr="images/Eso_ProxTumor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McKeown Esophagectomy</a:t>
            </a:r>
          </a:p>
        </p:txBody>
      </p:sp>
      <p:pic>
        <p:nvPicPr>
          <p:cNvPr descr="images/Eso_ResectionTotal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Eso_MIE_McKeownArtboard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Esophagectomy is a complex operation, with a real risk of complications.</a:t>
            </a:r>
          </a:p>
          <a:p>
            <a:pPr lvl="0" indent="0" marL="0">
              <a:buNone/>
            </a:pPr>
            <a:r>
              <a:rPr/>
              <a:t>Two significant complications:</a:t>
            </a:r>
          </a:p>
          <a:p>
            <a:pPr lvl="0"/>
            <a:r>
              <a:rPr/>
              <a:t>Anastomotic leak</a:t>
            </a:r>
          </a:p>
          <a:p>
            <a:pPr lvl="0"/>
            <a:r>
              <a:rPr/>
              <a:t>Pneumonia</a:t>
            </a:r>
          </a:p>
        </p:txBody>
      </p:sp>
    </p:spTree>
  </p:cSld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anastomosis is surgical connection between the esophagus and the stomach.</a:t>
            </a:r>
          </a:p>
        </p:txBody>
      </p:sp>
      <p:pic>
        <p:nvPicPr>
          <p:cNvPr descr="images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healing doesn’t occur:</a:t>
            </a:r>
          </a:p>
          <a:p>
            <a:pPr lvl="0"/>
            <a:r>
              <a:rPr/>
              <a:t>Leakage of fluid from the esophagus</a:t>
            </a:r>
          </a:p>
          <a:p>
            <a:pPr lvl="0"/>
            <a:r>
              <a:rPr/>
              <a:t>Infection in the space between the lungs</a:t>
            </a:r>
          </a:p>
          <a:p>
            <a:pPr lvl="0"/>
            <a:r>
              <a:rPr/>
              <a:t>Requires additional time in the hospital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leak occurs:</a:t>
            </a:r>
          </a:p>
          <a:p>
            <a:pPr lvl="0"/>
            <a:r>
              <a:rPr/>
              <a:t>Some leaks will seal</a:t>
            </a:r>
          </a:p>
          <a:p>
            <a:pPr lvl="0"/>
            <a:r>
              <a:rPr/>
              <a:t>Stent may be required to help healing</a:t>
            </a:r>
          </a:p>
          <a:p>
            <a:pPr lvl="0"/>
            <a:r>
              <a:rPr/>
              <a:t>Occasionally additional surgey is required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 of leak depends on:</a:t>
            </a:r>
          </a:p>
          <a:p>
            <a:pPr lvl="0"/>
            <a:r>
              <a:rPr/>
              <a:t>Type of operation performed</a:t>
            </a:r>
          </a:p>
          <a:p>
            <a:pPr lvl="0"/>
            <a:r>
              <a:rPr/>
              <a:t>Nutritional status of patient</a:t>
            </a:r>
          </a:p>
          <a:p>
            <a:pPr lvl="0"/>
            <a:r>
              <a:rPr/>
              <a:t>Experience of the surgeon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images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Occurs in 10-15% of patients after esophagectomy.</a:t>
            </a:r>
          </a:p>
          <a:p>
            <a:pPr lvl="0"/>
            <a:r>
              <a:rPr/>
              <a:t>Requires treatment with antibiotics</a:t>
            </a:r>
          </a:p>
          <a:p>
            <a:pPr lvl="0"/>
            <a:r>
              <a:rPr/>
              <a:t>Requires a longer hospitalization.</a:t>
            </a:r>
          </a:p>
        </p:txBody>
      </p:sp>
      <p:pic>
        <p:nvPicPr>
          <p:cNvPr descr="images/Eso_Lung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Preventing 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Several ways to help prevent pneumonia:</a:t>
            </a:r>
          </a:p>
          <a:p>
            <a:pPr lvl="0"/>
            <a:r>
              <a:rPr/>
              <a:t>Deep breathing</a:t>
            </a:r>
          </a:p>
          <a:p>
            <a:pPr lvl="0"/>
            <a:r>
              <a:rPr/>
              <a:t>Coughing</a:t>
            </a:r>
          </a:p>
          <a:p>
            <a:pPr lvl="0"/>
            <a:r>
              <a:rPr/>
              <a:t>Walking</a:t>
            </a:r>
          </a:p>
          <a:p>
            <a:pPr lvl="0" indent="0" marL="0">
              <a:buNone/>
            </a:pPr>
            <a:r>
              <a:rPr/>
              <a:t>After surgery, this means:</a:t>
            </a:r>
          </a:p>
          <a:p>
            <a:pPr lvl="0"/>
            <a:r>
              <a:rPr/>
              <a:t>Sitting in a chair most of the day</a:t>
            </a:r>
          </a:p>
          <a:p>
            <a:pPr lvl="0"/>
            <a:r>
              <a:rPr/>
              <a:t>Walking in the halls as soon as possible</a:t>
            </a:r>
          </a:p>
        </p:txBody>
      </p:sp>
    </p:spTree>
  </p:cSld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Esophagectomy</a:t>
            </a:r>
          </a:p>
        </p:txBody>
      </p:sp>
      <p:pic>
        <p:nvPicPr>
          <p:cNvPr descr="images/mie_ab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4800" y="1498600"/>
            <a:ext cx="4178300" cy="3136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mie_chest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anesthesia</a:t>
            </a:r>
          </a:p>
          <a:p>
            <a:pPr lvl="0"/>
            <a:r>
              <a:rPr/>
              <a:t>Heart attack (5%)</a:t>
            </a:r>
          </a:p>
          <a:p>
            <a:pPr lvl="0"/>
            <a:r>
              <a:rPr/>
              <a:t>Irregular heart rhythm (15%)</a:t>
            </a:r>
          </a:p>
          <a:p>
            <a:pPr lvl="0"/>
            <a:r>
              <a:rPr/>
              <a:t>Pneumonia (10%)</a:t>
            </a:r>
          </a:p>
          <a:p>
            <a:pPr lvl="0"/>
            <a:r>
              <a:rPr/>
              <a:t>Blood clots in legs (&lt;5%)</a:t>
            </a:r>
          </a:p>
          <a:p>
            <a:pPr lvl="0"/>
            <a:r>
              <a:rPr/>
              <a:t>Pulmonary embolism (2%)</a:t>
            </a:r>
          </a:p>
        </p:txBody>
      </p:sp>
    </p:spTree>
  </p:cSld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Surgery</a:t>
            </a:r>
          </a:p>
          <a:p>
            <a:pPr lvl="0"/>
            <a:r>
              <a:rPr/>
              <a:t>Anastomotic leak (5%)</a:t>
            </a:r>
          </a:p>
          <a:p>
            <a:pPr lvl="0"/>
            <a:r>
              <a:rPr/>
              <a:t>Stricture at anastomosis (15%)</a:t>
            </a:r>
          </a:p>
          <a:p>
            <a:pPr lvl="0"/>
            <a:r>
              <a:rPr/>
              <a:t>Death within 90 days of surgery</a:t>
            </a:r>
          </a:p>
          <a:p>
            <a:pPr lvl="1"/>
            <a:r>
              <a:rPr/>
              <a:t>Low risk patients = 2%</a:t>
            </a:r>
          </a:p>
          <a:p>
            <a:pPr lvl="1"/>
            <a:r>
              <a:rPr/>
              <a:t>Intermediate risk = 10%</a:t>
            </a:r>
          </a:p>
          <a:p>
            <a:pPr lvl="1"/>
            <a:r>
              <a:rPr/>
              <a:t>High risk = 30%</a:t>
            </a:r>
          </a:p>
        </p:txBody>
      </p:sp>
    </p:spTree>
  </p:cSld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279400" y="952500"/>
          <a:ext cx="8547100" cy="34671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844800"/>
                <a:gridCol w="2844800"/>
                <a:gridCol w="2844800"/>
              </a:tblGrid>
              <a:tr h="0">
                <a:tc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&lt;75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&gt;75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Normal Muscle (75%)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2%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Low Muscle (25%)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30%</a:t>
                      </a:r>
                    </a:p>
                  </a:txBody>
                </a:tc>
              </a:tr>
            </a:tbl>
          </a:graphicData>
        </a:graphic>
      </p:graphicFrame>
      <p:sp>
        <p:nvSpPr>
          <p:cNvPr id="1" name="TextBox 3"/>
          <p:cNvSpPr txBox="1"/>
          <p:nvPr/>
        </p:nvSpPr>
        <p:spPr>
          <a:xfrm>
            <a:off x="279400" y="4419600"/>
            <a:ext cx="85471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Risks of Death within 90 Days of Surgery</a:t>
            </a:r>
          </a:p>
        </p:txBody>
      </p:sp>
    </p:spTree>
  </p:cSld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Prior to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Clear liquids for 24 hours prior to surgery</a:t>
            </a:r>
          </a:p>
          <a:p>
            <a:pPr lvl="0"/>
            <a:r>
              <a:rPr/>
              <a:t>Check with Pre-op nurse regarding medicines day prior to surgery</a:t>
            </a:r>
          </a:p>
          <a:p>
            <a:pPr lvl="0"/>
            <a:r>
              <a:rPr/>
              <a:t>No tube feedings the night before surgery</a:t>
            </a:r>
          </a:p>
        </p:txBody>
      </p:sp>
    </p:spTree>
  </p:cSld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Arrive at 5am – nothing to eat or drink after midnight.</a:t>
            </a:r>
          </a:p>
          <a:p>
            <a:pPr lvl="0"/>
            <a:r>
              <a:rPr/>
              <a:t>Medicines OK w/ a sip of water</a:t>
            </a:r>
          </a:p>
          <a:p>
            <a:pPr lvl="0"/>
            <a:r>
              <a:rPr/>
              <a:t>sip of black coffee but </a:t>
            </a:r>
            <a:r>
              <a:rPr b="1"/>
              <a:t>no cream</a:t>
            </a:r>
            <a:r>
              <a:rPr/>
              <a:t>.</a:t>
            </a:r>
          </a:p>
          <a:p>
            <a:pPr lvl="0"/>
            <a:r>
              <a:rPr/>
              <a:t>Surgery will be cancelled if you have cream/milk</a:t>
            </a:r>
          </a:p>
          <a:p>
            <a:pPr lvl="0"/>
            <a:r>
              <a:rPr/>
              <a:t>Waiting room for family and friends on 5th floor</a:t>
            </a:r>
          </a:p>
        </p:txBody>
      </p:sp>
    </p:spTree>
  </p:cSld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Epidural Catheter for Pain 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Remains in place for 2-5 days</a:t>
            </a:r>
          </a:p>
          <a:p>
            <a:pPr lvl="0"/>
            <a:r>
              <a:rPr/>
              <a:t>Dosage can be adjusted as needed</a:t>
            </a:r>
          </a:p>
          <a:p>
            <a:pPr lvl="0"/>
            <a:r>
              <a:rPr/>
              <a:t>Can make it more difficult to urinate</a:t>
            </a:r>
          </a:p>
          <a:p>
            <a:pPr lvl="0"/>
            <a:r>
              <a:rPr/>
              <a:t>May require foley catheter in bladder</a:t>
            </a:r>
          </a:p>
          <a:p>
            <a:pPr lvl="0"/>
            <a:r>
              <a:rPr/>
              <a:t>Foley catheter removed after epidural removed</a:t>
            </a:r>
          </a:p>
        </p:txBody>
      </p:sp>
    </p:spTree>
  </p:cSld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 (2-4 days)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Surgical ICU on 11th floor</a:t>
            </a:r>
          </a:p>
          <a:p>
            <a:pPr lvl="0"/>
            <a:r>
              <a:rPr/>
              <a:t>NG tube in nose to drain stomach and esophagus</a:t>
            </a:r>
          </a:p>
          <a:p>
            <a:pPr lvl="0"/>
            <a:r>
              <a:rPr/>
              <a:t>Catheter in bladder</a:t>
            </a:r>
          </a:p>
          <a:p>
            <a:pPr lvl="0"/>
            <a:r>
              <a:rPr/>
              <a:t>Chest tube right chest</a:t>
            </a:r>
          </a:p>
          <a:p>
            <a:pPr lvl="0"/>
            <a:r>
              <a:rPr/>
              <a:t>Abdominal drains (usually 2)</a:t>
            </a:r>
          </a:p>
          <a:p>
            <a:pPr lvl="0"/>
            <a:r>
              <a:rPr/>
              <a:t>Feeding jejunostomy (usually stays in 8 wks)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images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Bladder catheter removed → check that bladder empties properly</a:t>
            </a:r>
          </a:p>
          <a:p>
            <a:pPr lvl="0"/>
            <a:r>
              <a:rPr/>
              <a:t>Chest tube removed (day 2-4) → follow-up x-ray</a:t>
            </a:r>
          </a:p>
          <a:p>
            <a:pPr lvl="0"/>
            <a:r>
              <a:rPr/>
              <a:t>Fluid emptied from drains every few hours</a:t>
            </a:r>
          </a:p>
          <a:p>
            <a:pPr lvl="0"/>
            <a:r>
              <a:rPr/>
              <a:t>Start tube feedings by feeding</a:t>
            </a:r>
          </a:p>
          <a:p>
            <a:pPr lvl="0"/>
            <a:r>
              <a:rPr/>
              <a:t>Feeding jejunostomy (stays in 8 weeks)</a:t>
            </a:r>
          </a:p>
        </p:txBody>
      </p:sp>
    </p:spTree>
  </p:cSld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Ward - 6Tower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feeds started</a:t>
            </a:r>
          </a:p>
          <a:p>
            <a:pPr lvl="0"/>
            <a:r>
              <a:rPr/>
              <a:t>Up in a chair most of the day</a:t>
            </a:r>
          </a:p>
          <a:p>
            <a:pPr lvl="0"/>
            <a:r>
              <a:rPr/>
              <a:t>Walking in the halls</a:t>
            </a:r>
          </a:p>
          <a:p>
            <a:pPr lvl="1"/>
            <a:r>
              <a:rPr/>
              <a:t>Start with assistance</a:t>
            </a:r>
          </a:p>
          <a:p>
            <a:pPr lvl="1"/>
            <a:r>
              <a:rPr/>
              <a:t>Improves lung function</a:t>
            </a:r>
          </a:p>
          <a:p>
            <a:pPr lvl="1"/>
            <a:r>
              <a:rPr/>
              <a:t>Prevents loss of muscle strength</a:t>
            </a:r>
          </a:p>
        </p:txBody>
      </p:sp>
    </p:spTree>
  </p:cSld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feeds</a:t>
            </a:r>
          </a:p>
          <a:p>
            <a:pPr lvl="0"/>
            <a:r>
              <a:rPr/>
              <a:t>Start continuous (24 hours)</a:t>
            </a:r>
          </a:p>
          <a:p>
            <a:pPr lvl="0"/>
            <a:r>
              <a:rPr/>
              <a:t>Convert to night-time only (16 hours)</a:t>
            </a:r>
          </a:p>
          <a:p>
            <a:pPr lvl="0" indent="0" marL="0">
              <a:buNone/>
            </a:pPr>
            <a:r>
              <a:rPr/>
              <a:t>Water administered through feeding tube</a:t>
            </a:r>
          </a:p>
          <a:p>
            <a:pPr lvl="0"/>
            <a:r>
              <a:rPr/>
              <a:t>Usually 8oz 4 times/day</a:t>
            </a:r>
          </a:p>
          <a:p>
            <a:pPr lvl="0"/>
            <a:r>
              <a:rPr/>
              <a:t>Important to prevent dehydration</a:t>
            </a:r>
          </a:p>
        </p:txBody>
      </p:sp>
    </p:spTree>
  </p:cSld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images/nutrition_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Activity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Up in chair most of the day</a:t>
            </a:r>
          </a:p>
          <a:p>
            <a:pPr lvl="0"/>
            <a:r>
              <a:rPr/>
              <a:t>Walking with help from nurse/Physical Therapist</a:t>
            </a:r>
          </a:p>
          <a:p>
            <a:pPr lvl="0"/>
            <a:r>
              <a:rPr/>
              <a:t>Goals:</a:t>
            </a:r>
          </a:p>
          <a:p>
            <a:pPr lvl="1"/>
            <a:r>
              <a:rPr/>
              <a:t>Improve lung function</a:t>
            </a:r>
          </a:p>
          <a:p>
            <a:pPr lvl="1"/>
            <a:r>
              <a:rPr/>
              <a:t>Prevent muscle loss</a:t>
            </a:r>
          </a:p>
        </p:txBody>
      </p:sp>
    </p:spTree>
  </p:cSld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Nasogastric (NG) Tube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Tube passed through nose into stomach</a:t>
                </a:r>
              </a:p>
              <a:p>
                <a:pPr lvl="0"/>
                <a:r>
                  <a:rPr/>
                  <a:t>Drains fluid from stomach</a:t>
                </a:r>
              </a:p>
              <a:p>
                <a:pPr lvl="0"/>
                <a:r>
                  <a:rPr/>
                  <a:t>Prevents vomiting</a:t>
                </a:r>
              </a:p>
              <a:p>
                <a:pPr lvl="0" indent="0" marL="0">
                  <a:buNone/>
                </a:pPr>
                <a:r>
                  <a:rPr/>
                  <a:t>Upper GI X-ray on 2nd or 3rd day after surgery</a:t>
                </a:r>
              </a:p>
              <a:p>
                <a:pPr lvl="0"/>
                <a:r>
                  <a:rPr/>
                  <a:t>If stomach empties well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NG tube removed</a:t>
                </a:r>
              </a:p>
              <a:p>
                <a:pPr lvl="0"/>
                <a:r>
                  <a:rPr/>
                  <a:t>Otherwise, X-ray repeated 2-3 days later</a:t>
                </a:r>
              </a:p>
            </p:txBody>
          </p:sp>
        </mc:Choice>
      </mc:AlternateContent>
    </p:spTree>
  </p:cSld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Swallowing Evaluation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Once NG tube has been removed:</a:t>
                </a:r>
              </a:p>
              <a:p>
                <a:pPr lvl="0" indent="0" marL="0">
                  <a:buNone/>
                </a:pPr>
                <a:r>
                  <a:rPr/>
                  <a:t>Modified barium swallow in radiology</a:t>
                </a:r>
              </a:p>
              <a:p>
                <a:pPr lvl="0"/>
                <a:r>
                  <a:rPr/>
                  <a:t>Drink a white chalky liquid (barium)</a:t>
                </a:r>
              </a:p>
              <a:p>
                <a:pPr lvl="0"/>
                <a:r>
                  <a:rPr/>
                  <a:t>Look for proper swallowing function</a:t>
                </a:r>
              </a:p>
              <a:p>
                <a:pPr lvl="0"/>
                <a:r>
                  <a:rPr/>
                  <a:t>70% of patients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liquids started by mouth</a:t>
                </a:r>
              </a:p>
            </p:txBody>
          </p:sp>
        </mc:Choice>
      </mc:AlternateContent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images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Oral Intake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are taking protein shakes when they go home</a:t>
            </a:r>
          </a:p>
          <a:p>
            <a:pPr lvl="0" indent="0" marL="0">
              <a:buNone/>
            </a:pPr>
            <a:r>
              <a:rPr/>
              <a:t>Protein shakes are started after tolerating water</a:t>
            </a:r>
            <a:br/>
          </a:p>
          <a:p>
            <a:pPr lvl="0"/>
            <a:r>
              <a:rPr/>
              <a:t>2 oz per hour to start</a:t>
            </a:r>
          </a:p>
          <a:p>
            <a:pPr lvl="0"/>
            <a:r>
              <a:rPr/>
              <a:t>4 oz per hour if 2oz are tolerated well</a:t>
            </a:r>
          </a:p>
        </p:txBody>
      </p:sp>
    </p:spTree>
  </p:cSld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Discharge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Goal: ready to leave day #6/7 after surgery</a:t>
            </a:r>
          </a:p>
          <a:p>
            <a:pPr lvl="0"/>
            <a:r>
              <a:rPr/>
              <a:t>Night-time tube feedings (6pm to 10am)</a:t>
            </a:r>
          </a:p>
          <a:p>
            <a:pPr lvl="0"/>
            <a:r>
              <a:rPr/>
              <a:t>Nutrition by mouth (70% of patients)</a:t>
            </a:r>
          </a:p>
          <a:p>
            <a:pPr lvl="1"/>
            <a:r>
              <a:rPr/>
              <a:t>1 oz of water per hour by mouth OR</a:t>
            </a:r>
          </a:p>
          <a:p>
            <a:pPr lvl="1"/>
            <a:r>
              <a:rPr/>
              <a:t>Protein shakes 4oz every 2 hours</a:t>
            </a:r>
          </a:p>
          <a:p>
            <a:pPr lvl="0"/>
            <a:r>
              <a:rPr/>
              <a:t>Water through tube 8oz four times per day</a:t>
            </a:r>
          </a:p>
          <a:p>
            <a:pPr lvl="0"/>
            <a:r>
              <a:rPr/>
              <a:t>Home care nursing (feeding tube teaching)</a:t>
            </a:r>
          </a:p>
          <a:p>
            <a:pPr lvl="0"/>
            <a:r>
              <a:rPr/>
              <a:t>Home infusion (tube feeding supplies)</a:t>
            </a:r>
          </a:p>
        </p:txBody>
      </p:sp>
    </p:spTree>
  </p:cSld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At discharge home:</a:t>
            </a:r>
          </a:p>
          <a:p>
            <a:pPr lvl="0"/>
            <a:r>
              <a:rPr/>
              <a:t>Protein shakes 4oz every 2 hrs</a:t>
            </a:r>
          </a:p>
          <a:p>
            <a:pPr lvl="0"/>
            <a:r>
              <a:rPr/>
              <a:t>Tube feeds 4-5 cans at night (6pm-10am)</a:t>
            </a:r>
          </a:p>
          <a:p>
            <a:pPr lvl="0" indent="0" marL="0">
              <a:buNone/>
            </a:pPr>
            <a:r>
              <a:rPr/>
              <a:t>10-12 Days: Increase protein shakes</a:t>
            </a:r>
          </a:p>
          <a:p>
            <a:pPr lvl="0"/>
            <a:r>
              <a:rPr/>
              <a:t>Tube feeds 3-4 cans at night</a:t>
            </a:r>
          </a:p>
          <a:p>
            <a:pPr lvl="0" indent="0" marL="0">
              <a:buNone/>
            </a:pPr>
            <a:r>
              <a:rPr/>
              <a:t>Three weeks: Post-esophagectomy Diet</a:t>
            </a:r>
          </a:p>
          <a:p>
            <a:pPr lvl="0" indent="0" marL="0">
              <a:buNone/>
            </a:pPr>
            <a:r>
              <a:rPr/>
              <a:t>8-12 weeks: Remove feeding tube (in office)</a:t>
            </a:r>
          </a:p>
        </p:txBody>
      </p:sp>
    </p:spTree>
  </p:cSld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Transition from Tube Feeds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Eating</a:t>
                </a:r>
              </a:p>
            </p:txBody>
          </p:sp>
        </mc:Choice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Dietitian will calculate daily protein goal</a:t>
                </a:r>
              </a:p>
              <a:p>
                <a:pPr lvl="0"/>
                <a:r>
                  <a:rPr/>
                  <a:t>Typically 60-75 grams protein/day</a:t>
                </a:r>
              </a:p>
              <a:p>
                <a:pPr lvl="0"/>
                <a:r>
                  <a:rPr/>
                  <a:t>Each carton of tube feeding has 15 grams</a:t>
                </a:r>
              </a:p>
              <a:p>
                <a:pPr lvl="1"/>
                <a:r>
                  <a:rPr/>
                  <a:t>75 grams protein = 5 cartons/night</a:t>
                </a:r>
              </a:p>
              <a:p>
                <a:pPr lvl="0"/>
                <a:r>
                  <a:rPr/>
                  <a:t>More intake by mouth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tube feeds reduced</a:t>
                </a:r>
              </a:p>
              <a:p>
                <a:pPr lvl="0" indent="0" marL="0">
                  <a:buNone/>
                </a:pPr>
                <a:r>
                  <a:rPr/>
                  <a:t>Spread out protein during the day (20gm/meal)</a:t>
                </a:r>
              </a:p>
              <a:p>
                <a:pPr lvl="0"/>
                <a:r>
                  <a:rPr/>
                  <a:t>Three meals + 2-3 high-protein snacks</a:t>
                </a:r>
              </a:p>
            </p:txBody>
          </p:sp>
        </mc:Choice>
      </mc:AlternateContent>
    </p:spTree>
  </p:cSld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Post-esophagectomy Diet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Soft Consistency</a:t>
            </a:r>
          </a:p>
          <a:p>
            <a:pPr lvl="0"/>
            <a:r>
              <a:rPr/>
              <a:t>High Protein</a:t>
            </a:r>
          </a:p>
          <a:p>
            <a:pPr lvl="0"/>
            <a:r>
              <a:rPr/>
              <a:t>Avoid sugary liquids (can cause ‘dumping’)</a:t>
            </a:r>
          </a:p>
          <a:p>
            <a:pPr lvl="0"/>
            <a:r>
              <a:rPr/>
              <a:t>Avoid raw vegetables (and salads)</a:t>
            </a:r>
          </a:p>
          <a:p>
            <a:pPr lvl="0"/>
            <a:r>
              <a:rPr/>
              <a:t>Eating</a:t>
            </a:r>
          </a:p>
          <a:p>
            <a:pPr lvl="1"/>
            <a:r>
              <a:rPr/>
              <a:t>Small, frequent meals</a:t>
            </a:r>
          </a:p>
          <a:p>
            <a:pPr lvl="1"/>
            <a:r>
              <a:rPr/>
              <a:t>Sit up for 30-45 minutes after eating</a:t>
            </a:r>
          </a:p>
          <a:p>
            <a:pPr lvl="1"/>
            <a:r>
              <a:rPr/>
              <a:t>Avoid eating within 2 hours of bedtime</a:t>
            </a:r>
          </a:p>
        </p:txBody>
      </p:sp>
    </p:spTree>
  </p:cSld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 - Pain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Acetaminophen (Tylenol) 1000mg 4x/day</a:t>
            </a:r>
          </a:p>
          <a:p>
            <a:pPr lvl="0" indent="0" marL="0">
              <a:buNone/>
            </a:pPr>
            <a:r>
              <a:rPr/>
              <a:t>Gabapentin 300mg 3 times/day</a:t>
            </a:r>
          </a:p>
          <a:p>
            <a:pPr lvl="0" indent="0" marL="0">
              <a:buNone/>
            </a:pPr>
            <a:r>
              <a:rPr/>
              <a:t>Oxycodone</a:t>
            </a:r>
          </a:p>
          <a:p>
            <a:pPr lvl="0"/>
            <a:r>
              <a:rPr/>
              <a:t>As needed in addition to Tylenol/gabapentin</a:t>
            </a:r>
          </a:p>
          <a:p>
            <a:pPr lvl="0"/>
            <a:r>
              <a:rPr/>
              <a:t>Will begin reducing dose at first postop visit</a:t>
            </a:r>
          </a:p>
          <a:p>
            <a:pPr lvl="0"/>
            <a:r>
              <a:rPr/>
              <a:t>Can usually discontinue by 4 weeks</a:t>
            </a:r>
          </a:p>
          <a:p>
            <a:pPr lvl="0"/>
            <a:r>
              <a:rPr/>
              <a:t>NO DRIVING WHILE ON OXYCODONE</a:t>
            </a:r>
          </a:p>
        </p:txBody>
      </p:sp>
    </p:spTree>
  </p:cSld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Non-steroidals Anti Inflammatory (NSAID)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Non-steroidal anti-inflammatories (Celebrex)</a:t>
            </a:r>
          </a:p>
          <a:p>
            <a:pPr lvl="0"/>
            <a:r>
              <a:rPr/>
              <a:t>200 mg every 12 hours starting at 2 weeks</a:t>
            </a:r>
          </a:p>
          <a:p>
            <a:pPr lvl="0" indent="0" marL="0">
              <a:buNone/>
            </a:pPr>
            <a:r>
              <a:rPr/>
              <a:t>NO GOODY POWDERS OR BCs</a:t>
            </a:r>
          </a:p>
          <a:p>
            <a:pPr lvl="0"/>
            <a:r>
              <a:rPr/>
              <a:t>(Can cause permanent scarring at the surgery site)</a:t>
            </a:r>
          </a:p>
        </p:txBody>
      </p:sp>
    </p:spTree>
  </p:cSld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Acid Blockers = Proton Pump Inhibitors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Examples include ompeprazole and pantoprazole</a:t>
            </a:r>
          </a:p>
          <a:p>
            <a:pPr lvl="0"/>
            <a:r>
              <a:rPr/>
              <a:t>Will stay on for at 1-2 years to prevent acid reflux</a:t>
            </a:r>
          </a:p>
          <a:p>
            <a:pPr lvl="0"/>
            <a:r>
              <a:rPr/>
              <a:t>Important in preventing scarring at anastomosis (new connection between esophagus and stomach)</a:t>
            </a:r>
          </a:p>
          <a:p>
            <a:pPr lvl="0"/>
            <a:r>
              <a:rPr/>
              <a:t>To administer through feeding tube, open capsule and resuspend beads in 60mL (2oz) of water</a:t>
            </a:r>
          </a:p>
        </p:txBody>
      </p:sp>
    </p:spTree>
  </p:cSld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Reglan – Helps stomach empty</a:t>
            </a:r>
          </a:p>
          <a:p>
            <a:pPr lvl="0"/>
            <a:r>
              <a:rPr/>
              <a:t>Will plan to stop after six weeks</a:t>
            </a:r>
          </a:p>
          <a:p>
            <a:pPr lvl="0"/>
            <a:r>
              <a:rPr/>
              <a:t>0.1% risk of tardive dyskinesia (nervous tic)</a:t>
            </a:r>
          </a:p>
          <a:p>
            <a:pPr lvl="0" indent="0" marL="0">
              <a:buNone/>
            </a:pPr>
            <a:r>
              <a:rPr/>
              <a:t>Remeron – Helps improve appetite</a:t>
            </a:r>
          </a:p>
          <a:p>
            <a:pPr lvl="0"/>
            <a:r>
              <a:rPr/>
              <a:t>Can cause vivid dreams</a:t>
            </a:r>
          </a:p>
          <a:p>
            <a:pPr lvl="0"/>
            <a:r>
              <a:rPr/>
              <a:t>Used for several weeks after surgery</a:t>
            </a:r>
          </a:p>
          <a:p>
            <a:pPr lvl="0"/>
            <a:r>
              <a:rPr/>
              <a:t>Will stop within first three months of surgery</a:t>
            </a:r>
          </a:p>
        </p:txBody>
      </p:sp>
    </p:spTree>
  </p:cSld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Metoprolol = Beta Blockers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Slows heart rate and lowers blood pressure</a:t>
                </a:r>
                <a:br/>
              </a:p>
              <a:p>
                <a:pPr lvl="0"/>
                <a:r>
                  <a:rPr/>
                  <a:t>Used to prevent rapid heart rate</a:t>
                </a:r>
              </a:p>
              <a:p>
                <a:pPr lvl="0"/>
                <a:r>
                  <a:rPr/>
                  <a:t>Patients not taking a beta blocker 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wean after after surgery</a:t>
                </a:r>
              </a:p>
              <a:p>
                <a:pPr lvl="0"/>
                <a:r>
                  <a:rPr/>
                  <a:t>Patients taking a beta blockerprior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return to prior dose and drug after surgery</a:t>
                </a:r>
              </a:p>
            </p:txBody>
          </p:sp>
        </mc:Choice>
      </mc:AlternateContent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nodes</a:t>
            </a:r>
          </a:p>
          <a:p>
            <a:pPr lvl="0"/>
            <a:r>
              <a:rPr b="1"/>
              <a:t>N1</a:t>
            </a:r>
            <a:r>
              <a:rPr/>
              <a:t> cancers have spread to the nodes.</a:t>
            </a:r>
          </a:p>
        </p:txBody>
      </p:sp>
      <p:pic>
        <p:nvPicPr>
          <p:cNvPr descr="images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Sleeping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Reflux can occur the first few weeks/months after surgery</a:t>
            </a:r>
          </a:p>
          <a:p>
            <a:pPr lvl="0" indent="0" marL="0">
              <a:buNone/>
            </a:pPr>
            <a:r>
              <a:rPr/>
              <a:t>This improves over the first few months</a:t>
            </a:r>
          </a:p>
          <a:p>
            <a:pPr lvl="0" indent="0" marL="0">
              <a:buNone/>
            </a:pPr>
            <a:r>
              <a:rPr/>
              <a:t>A wedge pillow can be helpful for sleep</a:t>
            </a:r>
          </a:p>
        </p:txBody>
      </p:sp>
      <p:pic>
        <p:nvPicPr>
          <p:cNvPr descr="images/wedge_pillow_comm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Postoperative Visit at 7-10 Days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Check surgical site</a:t>
            </a:r>
          </a:p>
          <a:p>
            <a:pPr lvl="0"/>
            <a:r>
              <a:rPr/>
              <a:t>Remove staples (if needed)</a:t>
            </a:r>
          </a:p>
          <a:p>
            <a:pPr lvl="0" indent="0" marL="0">
              <a:buNone/>
            </a:pPr>
            <a:r>
              <a:rPr/>
              <a:t>Adjust medicines as needed</a:t>
            </a:r>
          </a:p>
          <a:p>
            <a:pPr lvl="0"/>
            <a:r>
              <a:rPr/>
              <a:t>Insulin (for diabetic patients on insulin)</a:t>
            </a:r>
          </a:p>
          <a:p>
            <a:pPr lvl="0"/>
            <a:r>
              <a:rPr/>
              <a:t>Reduce beta blocker medicines</a:t>
            </a:r>
          </a:p>
          <a:p>
            <a:pPr lvl="0" indent="0" marL="0">
              <a:buNone/>
            </a:pPr>
            <a:r>
              <a:rPr/>
              <a:t>Advance diet</a:t>
            </a:r>
          </a:p>
          <a:p>
            <a:pPr lvl="0" indent="0" marL="0">
              <a:buNone/>
            </a:pPr>
            <a:r>
              <a:rPr/>
              <a:t>Reduce tube feeds</a:t>
            </a:r>
          </a:p>
        </p:txBody>
      </p:sp>
    </p:spTree>
  </p:cSld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Wean off medicines added after surgery</a:t>
            </a:r>
          </a:p>
          <a:p>
            <a:pPr lvl="0"/>
            <a:r>
              <a:rPr/>
              <a:t>Pain medicines</a:t>
            </a:r>
          </a:p>
          <a:p>
            <a:pPr lvl="0"/>
            <a:r>
              <a:rPr/>
              <a:t>Beta-blockers</a:t>
            </a:r>
          </a:p>
          <a:p>
            <a:pPr lvl="0"/>
            <a:r>
              <a:rPr/>
              <a:t>Reglan and Remeron</a:t>
            </a:r>
          </a:p>
          <a:p>
            <a:pPr lvl="0" indent="0" marL="0">
              <a:buNone/>
            </a:pPr>
            <a:r>
              <a:rPr/>
              <a:t>Continue acid blockers for at least 1 year</a:t>
            </a:r>
          </a:p>
        </p:txBody>
      </p:sp>
    </p:spTree>
  </p:cSld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Removal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is removed in the office once you can take in enough nutrients by mouth</a:t>
            </a:r>
          </a:p>
          <a:p>
            <a:pPr lvl="0" indent="0" marL="0">
              <a:buNone/>
            </a:pPr>
            <a:r>
              <a:rPr/>
              <a:t>Removal usually around 8 weeks after surgery</a:t>
            </a:r>
          </a:p>
          <a:p>
            <a:pPr lvl="0" indent="0" marL="0">
              <a:buNone/>
            </a:pPr>
            <a:r>
              <a:rPr/>
              <a:t>May take 30 minutes and some local anesthetic to loosen up the tube for removal.</a:t>
            </a:r>
          </a:p>
        </p:txBody>
      </p:sp>
    </p:spTree>
  </p:cSld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You may have difficulty absorbing some nutrients:</a:t>
            </a:r>
          </a:p>
          <a:p>
            <a:pPr lvl="0"/>
            <a:r>
              <a:rPr/>
              <a:t>Iron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About 3 months after the jejunostomy tube is removed, we will check blood levels:</a:t>
            </a:r>
          </a:p>
          <a:p>
            <a:pPr lvl="0"/>
            <a:r>
              <a:rPr/>
              <a:t>Iron (ferritin)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Replacements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Vitamin or iron replacements can be ordered by:</a:t>
            </a:r>
          </a:p>
          <a:p>
            <a:pPr lvl="0"/>
            <a:r>
              <a:rPr/>
              <a:t>Primary Care Provider (PCP)</a:t>
            </a:r>
          </a:p>
          <a:p>
            <a:pPr lvl="0"/>
            <a:r>
              <a:rPr/>
              <a:t>Medical Oncologist</a:t>
            </a:r>
          </a:p>
          <a:p>
            <a:pPr lvl="0"/>
            <a:r>
              <a:rPr/>
              <a:t>Surgeon</a:t>
            </a:r>
          </a:p>
          <a:p>
            <a:pPr lvl="0" indent="0" marL="0">
              <a:buNone/>
            </a:pPr>
            <a:r>
              <a:rPr/>
              <a:t>If levels are low</a:t>
            </a:r>
          </a:p>
          <a:p>
            <a:pPr lvl="0"/>
            <a:r>
              <a:rPr/>
              <a:t>Replacement</a:t>
            </a:r>
          </a:p>
          <a:p>
            <a:pPr lvl="0"/>
            <a:r>
              <a:rPr/>
              <a:t>Repeat testing in 3-6 months</a:t>
            </a:r>
          </a:p>
        </p:txBody>
      </p:sp>
    </p:spTree>
  </p:cSld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Physicians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Primary Care Provider</a:t>
            </a:r>
          </a:p>
          <a:p>
            <a:pPr lvl="0" indent="0" marL="0">
              <a:buNone/>
            </a:pPr>
            <a:r>
              <a:rPr/>
              <a:t>Gastroenterologist</a:t>
            </a:r>
          </a:p>
          <a:p>
            <a:pPr lvl="0" indent="0" marL="0">
              <a:buNone/>
            </a:pPr>
            <a:r>
              <a:rPr/>
              <a:t>Medical Oncologist (chemotherapy)</a:t>
            </a:r>
          </a:p>
          <a:p>
            <a:pPr lvl="0" indent="0" marL="0">
              <a:buNone/>
            </a:pPr>
            <a:r>
              <a:rPr/>
              <a:t>Radiation Oncologist (radiation)</a:t>
            </a:r>
          </a:p>
          <a:p>
            <a:pPr lvl="0" indent="0" marL="0">
              <a:buNone/>
            </a:pPr>
            <a:r>
              <a:rPr/>
              <a:t>Surgeons</a:t>
            </a:r>
          </a:p>
          <a:p>
            <a:pPr lvl="0"/>
            <a:r>
              <a:rPr/>
              <a:t>Jonathan Salo MD</a:t>
            </a:r>
          </a:p>
          <a:p>
            <a:pPr lvl="0"/>
            <a:r>
              <a:rPr/>
              <a:t>Jeffrey Hagen MD</a:t>
            </a:r>
          </a:p>
          <a:p>
            <a:pPr lvl="0"/>
            <a:r>
              <a:rPr/>
              <a:t>Michael Roach MD</a:t>
            </a:r>
          </a:p>
        </p:txBody>
      </p:sp>
    </p:spTree>
  </p:cSld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Support Staff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Dietitian - Liz Koch</a:t>
            </a:r>
          </a:p>
          <a:p>
            <a:pPr lvl="0" indent="0" marL="0">
              <a:buNone/>
            </a:pPr>
            <a:r>
              <a:rPr/>
              <a:t>Nurses</a:t>
            </a:r>
          </a:p>
          <a:p>
            <a:pPr lvl="0"/>
            <a:r>
              <a:rPr/>
              <a:t>Matthew Carpenter RN</a:t>
            </a:r>
          </a:p>
          <a:p>
            <a:pPr lvl="0"/>
            <a:r>
              <a:rPr/>
              <a:t>Brandon Galloway LPN</a:t>
            </a:r>
          </a:p>
          <a:p>
            <a:pPr lvl="0" indent="0" marL="0">
              <a:buNone/>
            </a:pPr>
            <a:r>
              <a:rPr/>
              <a:t>Navigator - Laura Swift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13868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Lato Medium</vt:lpstr>
      <vt:lpstr>Lato Semibold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Squamous Cell Carcinoma of the Esophagus</dc:title>
  <dc:creator/>
  <cp:keywords/>
  <dcterms:created xsi:type="dcterms:W3CDTF">2026-01-12T02:02:10Z</dcterms:created>
  <dcterms:modified xsi:type="dcterms:W3CDTF">2026-01-12T02:02:10Z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